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5"/>
  </p:handoutMasterIdLst>
  <p:sldIdLst>
    <p:sldId id="257" r:id="rId2"/>
    <p:sldId id="258" r:id="rId3"/>
    <p:sldId id="256" r:id="rId4"/>
  </p:sldIdLst>
  <p:sldSz cx="6858000" cy="9906000" type="A4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3300"/>
    <a:srgbClr val="0066FF"/>
    <a:srgbClr val="0099FF"/>
    <a:srgbClr val="EAEAEA"/>
    <a:srgbClr val="CC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9" autoAdjust="0"/>
    <p:restoredTop sz="90929"/>
  </p:normalViewPr>
  <p:slideViewPr>
    <p:cSldViewPr>
      <p:cViewPr>
        <p:scale>
          <a:sx n="125" d="100"/>
          <a:sy n="125" d="100"/>
        </p:scale>
        <p:origin x="-2268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8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382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738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382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53"/>
            <a:ext cx="294738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382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2353"/>
            <a:ext cx="294738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3821">
              <a:defRPr sz="1300"/>
            </a:lvl1pPr>
          </a:lstStyle>
          <a:p>
            <a:pPr>
              <a:defRPr/>
            </a:pPr>
            <a:fld id="{88383C1C-B64D-479C-8962-55DA8D3D76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516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522663"/>
            <a:ext cx="6858000" cy="48418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>
              <a:cs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3302000"/>
            <a:ext cx="5829300" cy="16510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 b="1">
                <a:effectLst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1A6A-CD35-4481-8263-F4DB2EE980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851E-64DA-493D-B247-617B548D5A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B52DE-0D7E-48CF-8124-1F2032291E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230AD-F2FE-452A-B526-59E2069CC0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3653-F68C-4A8F-91E6-4301FA319F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B42C-191C-46D9-AF0E-27D09E15DC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3AC-46C3-4576-9BA7-EBA8E34820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690F-50EB-4432-A50D-3BA88935E6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5D19-88E5-44CA-B4CE-15383CCA07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1A22-556D-4F71-B38C-376C4F16AC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9864-1050-453B-A5DC-B25EFAA4EC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44A2C6B-F0B1-40D3-AE3D-2CF45206AA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hminghotel.com/newsletter-zh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esearch\同济工作\院系工作\会议组织\Geoshanghai 2018 赞助\展厅平面图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" y="5973671"/>
            <a:ext cx="4776787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743200" y="838200"/>
            <a:ext cx="3733800" cy="209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altLang="zh-CN" sz="1000" b="1" dirty="0">
                <a:solidFill>
                  <a:srgbClr val="0099FF"/>
                </a:solidFill>
              </a:rPr>
              <a:t> </a:t>
            </a:r>
            <a:r>
              <a:rPr lang="en-US" altLang="zh-CN" sz="1200" b="1" dirty="0">
                <a:solidFill>
                  <a:srgbClr val="0099FF"/>
                </a:solidFill>
              </a:rPr>
              <a:t> </a:t>
            </a:r>
            <a:r>
              <a:rPr lang="zh-CN" altLang="en-US" sz="1200" b="1" dirty="0">
                <a:solidFill>
                  <a:srgbClr val="0099FF"/>
                </a:solidFill>
                <a:latin typeface="Arial" charset="0"/>
                <a:ea typeface="黑体" pitchFamily="49" charset="-122"/>
              </a:rPr>
              <a:t>会议简介</a:t>
            </a:r>
          </a:p>
          <a:p>
            <a:pPr algn="just" eaLnBrk="0" hangingPunct="0">
              <a:lnSpc>
                <a:spcPct val="115000"/>
              </a:lnSpc>
            </a:pPr>
            <a:r>
              <a:rPr lang="zh-CN" altLang="en-US" sz="1200" b="1" dirty="0">
                <a:solidFill>
                  <a:srgbClr val="000000"/>
                </a:solidFill>
              </a:rPr>
              <a:t> </a:t>
            </a:r>
            <a:endParaRPr lang="zh-CN" altLang="en-US" sz="1200" b="1" dirty="0">
              <a:solidFill>
                <a:srgbClr val="000000"/>
              </a:solidFill>
              <a:latin typeface="Arial" charset="0"/>
            </a:endParaRPr>
          </a:p>
          <a:p>
            <a:pPr algn="just" eaLnBrk="0" fontAlgn="t" hangingPunct="0">
              <a:lnSpc>
                <a:spcPct val="125000"/>
              </a:lnSpc>
            </a:pPr>
            <a:r>
              <a:rPr lang="en-US" altLang="zh-CN" sz="1000" dirty="0" err="1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GeoShanghai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系列国际会议（四年一次）是与美国土木工程学会（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ASCE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）合办的岩土及地下工程盛会，已于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2006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2010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2014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年在上海成功举办三届，与会国内外代表均在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400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人左右。自一号通知发出以来，得到了国内外同行的积极响应与支持。大会共收到超过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多个国家的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800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余篇摘要。经专家评审收录论文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600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余篇。预计与会国内外代表将达到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500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人。</a:t>
            </a:r>
          </a:p>
          <a:p>
            <a:pPr eaLnBrk="0" fontAlgn="t" hangingPunct="0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1200" b="1" dirty="0" smtClean="0">
                <a:solidFill>
                  <a:srgbClr val="002060"/>
                </a:solidFill>
                <a:latin typeface="Arial" charset="0"/>
                <a:ea typeface="黑体" pitchFamily="49" charset="-122"/>
              </a:rPr>
              <a:t>会议</a:t>
            </a:r>
            <a:r>
              <a:rPr lang="zh-CN" altLang="en-US" sz="1200" b="1" dirty="0">
                <a:solidFill>
                  <a:srgbClr val="002060"/>
                </a:solidFill>
                <a:latin typeface="Arial" charset="0"/>
                <a:ea typeface="黑体" pitchFamily="49" charset="-122"/>
              </a:rPr>
              <a:t>官方网站</a:t>
            </a:r>
            <a:r>
              <a:rPr lang="en-US" altLang="zh-CN" sz="1200" b="1" dirty="0">
                <a:solidFill>
                  <a:srgbClr val="002060"/>
                </a:solidFill>
                <a:latin typeface="Arial" charset="0"/>
              </a:rPr>
              <a:t>: </a:t>
            </a:r>
            <a:r>
              <a:rPr lang="arn-CL" altLang="zh-CN" sz="1200" b="1" dirty="0" smtClean="0">
                <a:solidFill>
                  <a:srgbClr val="002060"/>
                </a:solidFill>
                <a:latin typeface="Arial" charset="0"/>
              </a:rPr>
              <a:t>www.geo-shanghai.org</a:t>
            </a:r>
            <a:endParaRPr lang="zh-CN" altLang="en-US" sz="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533400" y="3124200"/>
            <a:ext cx="5791200" cy="26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zh-CN" altLang="en-US" sz="1400" b="1" dirty="0">
                <a:solidFill>
                  <a:srgbClr val="0099FF"/>
                </a:solidFill>
                <a:latin typeface="黑体" pitchFamily="49" charset="-122"/>
                <a:ea typeface="黑体" pitchFamily="49" charset="-122"/>
              </a:rPr>
              <a:t>展示岩土及地下工程产品与服务的绝佳</a:t>
            </a:r>
            <a:r>
              <a:rPr lang="zh-CN" altLang="en-US" sz="1400" b="1" dirty="0" smtClean="0">
                <a:solidFill>
                  <a:srgbClr val="0099FF"/>
                </a:solidFill>
                <a:latin typeface="黑体" pitchFamily="49" charset="-122"/>
                <a:ea typeface="黑体" pitchFamily="49" charset="-122"/>
              </a:rPr>
              <a:t>机会</a:t>
            </a:r>
            <a:r>
              <a:rPr lang="zh-CN" altLang="en-US" sz="1400" b="1" dirty="0" smtClean="0">
                <a:solidFill>
                  <a:srgbClr val="0099FF"/>
                </a:solidFill>
                <a:latin typeface="宋体" pitchFamily="2" charset="-122"/>
              </a:rPr>
              <a:t>！</a:t>
            </a:r>
            <a:endParaRPr lang="zh-CN" altLang="en-US" sz="1400" b="1" dirty="0">
              <a:solidFill>
                <a:srgbClr val="0099FF"/>
              </a:solidFill>
              <a:latin typeface="Arial" charset="0"/>
            </a:endParaRPr>
          </a:p>
          <a:p>
            <a:pPr eaLnBrk="0" hangingPunct="0">
              <a:lnSpc>
                <a:spcPct val="115000"/>
              </a:lnSpc>
            </a:pPr>
            <a:endParaRPr lang="zh-CN" altLang="en-US" sz="1200" b="1" dirty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lnSpc>
                <a:spcPct val="115000"/>
              </a:lnSpc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与会代表来自国内外岩土及地下工程的各个领域，通过赞助或展览，您的公司可能获得的受益包括：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掌握行业的最新动态及发展趋势</a:t>
            </a:r>
            <a:endParaRPr lang="en-US" altLang="zh-CN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与参会代表面对面交流，掌握全面、真实的客户需求（技术、设备、服务等）</a:t>
            </a:r>
            <a:endParaRPr lang="en-US" altLang="zh-CN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扩大公司品牌在行业内的知名度和接受度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显著扩展市场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市场公关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产品功能展示及推广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提高公司商业潜能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提高公司声誉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寻求潜在的客户群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在会议网站上进行宣传</a:t>
            </a:r>
          </a:p>
          <a:p>
            <a:pPr algn="just" eaLnBrk="0" hangingPunct="0">
              <a:lnSpc>
                <a:spcPct val="115000"/>
              </a:lnSpc>
              <a:buFont typeface="Wingdings" pitchFamily="2" charset="2"/>
              <a:buChar char="v"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在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诸多印刷媒介上进行宣传（会议宣传材料、会议日程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计划等）</a:t>
            </a:r>
            <a:endParaRPr lang="zh-CN" altLang="en-US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6858000" cy="40005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GEOSHANGHAI </a:t>
            </a:r>
            <a:r>
              <a:rPr lang="en-US" altLang="zh-CN" sz="2000" b="1" dirty="0" smtClean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2018 </a:t>
            </a:r>
            <a:r>
              <a:rPr lang="zh-CN" altLang="en-US" sz="2000" b="1" dirty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国际会议招展</a:t>
            </a:r>
          </a:p>
        </p:txBody>
      </p:sp>
      <p:sp>
        <p:nvSpPr>
          <p:cNvPr id="3078" name="AutoShape 11" descr="http://t2.baidu.com/it/u=3254578876,1099547476&amp;fm=21&amp;gp=0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0" y="9220200"/>
            <a:ext cx="6858000" cy="1846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会议及展览地址（</a:t>
            </a:r>
            <a:r>
              <a:rPr lang="zh-CN" altLang="en-US" sz="1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小南国花园酒店  </a:t>
            </a:r>
            <a:r>
              <a:rPr lang="zh-CN" altLang="en-US" sz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中国上海市</a:t>
            </a:r>
            <a:r>
              <a:rPr lang="zh-CN" altLang="en-US" sz="1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佳木斯路</a:t>
            </a:r>
            <a:r>
              <a:rPr lang="en-US" altLang="zh-CN" sz="1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777</a:t>
            </a:r>
            <a:r>
              <a:rPr lang="zh-CN" altLang="en-US" sz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号 </a:t>
            </a:r>
            <a:r>
              <a:rPr lang="en-US" altLang="zh-CN" sz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200433</a:t>
            </a:r>
            <a:r>
              <a:rPr lang="zh-CN" altLang="en-US" sz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12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81" name="矩形 8"/>
          <p:cNvSpPr>
            <a:spLocks noChangeArrowheads="1"/>
          </p:cNvSpPr>
          <p:nvPr/>
        </p:nvSpPr>
        <p:spPr bwMode="auto">
          <a:xfrm>
            <a:off x="2286000" y="6781800"/>
            <a:ext cx="1676400" cy="533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ys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zh-CN" altLang="en-US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会议展览区</a:t>
            </a:r>
          </a:p>
        </p:txBody>
      </p:sp>
      <p:pic>
        <p:nvPicPr>
          <p:cNvPr id="3082" name="Picture 13" descr="http://www.geoshanghai2014.org/img/logo_organizer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8" y="1487488"/>
            <a:ext cx="23415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5" descr="Cooperating Organiza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00250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9601200"/>
            <a:ext cx="6858000" cy="307777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4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www.geo-shanghai.org</a:t>
            </a:r>
            <a:endParaRPr lang="en-US" altLang="zh-CN" sz="1400" b="1" dirty="0">
              <a:solidFill>
                <a:srgbClr val="FFFFFF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13" name="Picture 2" descr="C:\Users\Administrator\Desktop\QQ截图2017081514452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2"/>
          <a:stretch/>
        </p:blipFill>
        <p:spPr bwMode="auto">
          <a:xfrm>
            <a:off x="533400" y="878681"/>
            <a:ext cx="2087562" cy="55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609600"/>
            <a:ext cx="3468234" cy="26045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CN" altLang="en-US" sz="1200" b="1" dirty="0">
                <a:solidFill>
                  <a:srgbClr val="0099FF"/>
                </a:solidFill>
                <a:latin typeface="宋体" pitchFamily="2" charset="-122"/>
                <a:ea typeface="黑体" pitchFamily="49" charset="-122"/>
              </a:rPr>
              <a:t>展览信息</a:t>
            </a:r>
            <a:endParaRPr lang="zh-CN" altLang="en-US" sz="1200" b="1" dirty="0">
              <a:solidFill>
                <a:srgbClr val="0099FF"/>
              </a:solidFill>
              <a:latin typeface="Arial" charset="0"/>
              <a:ea typeface="黑体" pitchFamily="49" charset="-122"/>
            </a:endParaRP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>
                <a:solidFill>
                  <a:srgbClr val="000000"/>
                </a:solidFill>
                <a:cs typeface="Arial" charset="0"/>
              </a:rPr>
              <a:t> </a:t>
            </a:r>
            <a:endParaRPr lang="zh-CN" altLang="en-US" sz="1000" dirty="0">
              <a:solidFill>
                <a:srgbClr val="000000"/>
              </a:solidFill>
            </a:endParaRP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展览将在</a:t>
            </a:r>
            <a:r>
              <a:rPr lang="zh-CN" altLang="en-US" sz="1050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上海小南国花园</a:t>
            </a:r>
            <a:r>
              <a:rPr lang="zh-CN" altLang="en-US" sz="1050" dirty="0" smtClean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酒店</a:t>
            </a:r>
            <a:r>
              <a:rPr lang="zh-CN" altLang="en-US" sz="105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主会场展览</a:t>
            </a:r>
            <a:r>
              <a:rPr lang="zh-CN" altLang="en-US" sz="105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厅举行</a:t>
            </a:r>
            <a:endParaRPr lang="en-US" altLang="zh-CN" sz="105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5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arn-CL" altLang="zh-CN" sz="105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arn-CL" altLang="zh-CN" sz="105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arn-CL" altLang="zh-CN" sz="1050" dirty="0" smtClean="0">
                <a:solidFill>
                  <a:srgbClr val="000000"/>
                </a:solidFill>
                <a:hlinkClick r:id="rId2"/>
              </a:rPr>
              <a:t>www.whminghotel.com</a:t>
            </a:r>
            <a:r>
              <a:rPr lang="zh-CN" altLang="en-US" sz="105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just" eaLnBrk="0" hangingPunct="0">
              <a:lnSpc>
                <a:spcPct val="125000"/>
              </a:lnSpc>
              <a:defRPr/>
            </a:pPr>
            <a:endParaRPr lang="zh-CN" altLang="en-US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展览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在整个会议期间进行（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2018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27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日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日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）。</a:t>
            </a: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从展商进场布展开始，会议安排的现场展览服务人员就会给予及时的协助，以达到展商的展示要求。</a:t>
            </a:r>
          </a:p>
          <a:p>
            <a:pPr algn="just" eaLnBrk="0" hangingPunct="0">
              <a:lnSpc>
                <a:spcPct val="125000"/>
              </a:lnSpc>
              <a:defRPr/>
            </a:pPr>
            <a:endParaRPr lang="en-US" altLang="zh-CN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标准展位面积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2×2 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1000" baseline="30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，内含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个射灯，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张椅子，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张桌子，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个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220V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的电源插座，满铺地毯。</a:t>
            </a: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just" eaLnBrk="0" hangingPunct="0">
              <a:lnSpc>
                <a:spcPct val="125000"/>
              </a:lnSpc>
              <a:defRPr/>
            </a:pP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展位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费用及支持条件：</a:t>
            </a:r>
            <a:endParaRPr lang="zh-CN" altLang="en-US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  <a:cs typeface="Arial" charset="0"/>
              <a:sym typeface="Symbol" pitchFamily="18" charset="2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9601200"/>
            <a:ext cx="6858000" cy="307975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www.geo-shanghai.org</a:t>
            </a: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609600" y="8001000"/>
            <a:ext cx="2743200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1200" b="1" dirty="0">
                <a:solidFill>
                  <a:srgbClr val="0099FF"/>
                </a:solidFill>
                <a:latin typeface="Arial" charset="0"/>
                <a:ea typeface="黑体" pitchFamily="49" charset="-122"/>
                <a:sym typeface="Symbol" pitchFamily="18" charset="2"/>
              </a:rPr>
              <a:t>联系方式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陈宏信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 </a:t>
            </a:r>
            <a:endParaRPr lang="en-US" altLang="zh-CN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  <a:sym typeface="Symbol" pitchFamily="18" charset="2"/>
            </a:endParaRPr>
          </a:p>
          <a:p>
            <a:pPr eaLnBrk="0" hangingPunct="0">
              <a:lnSpc>
                <a:spcPct val="125000"/>
              </a:lnSpc>
            </a:pP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电话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Arial" charset="0"/>
                <a:sym typeface="Symbol" pitchFamily="18" charset="2"/>
              </a:rPr>
              <a:t>: +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Arial" charset="0"/>
                <a:sym typeface="Symbol" pitchFamily="18" charset="2"/>
              </a:rPr>
              <a:t>86-18217258493</a:t>
            </a:r>
            <a:endParaRPr lang="en-US" altLang="zh-CN" sz="1000" dirty="0">
              <a:solidFill>
                <a:srgbClr val="000000"/>
              </a:solidFill>
              <a:latin typeface="黑体" pitchFamily="49" charset="-122"/>
              <a:ea typeface="黑体" pitchFamily="49" charset="-122"/>
              <a:cs typeface="Arial" charset="0"/>
              <a:sym typeface="Symbol" pitchFamily="18" charset="2"/>
            </a:endParaRPr>
          </a:p>
          <a:p>
            <a:pPr eaLnBrk="0" hangingPunct="0">
              <a:lnSpc>
                <a:spcPct val="125000"/>
              </a:lnSpc>
            </a:pP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Email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: 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chenhongxin@tongji.edu.cn</a:t>
            </a:r>
            <a:endParaRPr lang="en-US" altLang="zh-CN" sz="1000" b="1" dirty="0">
              <a:solidFill>
                <a:srgbClr val="000000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101" name="AutoShape 12" descr="http://t2.baidu.com/it/u=2564193734,1400612714&amp;fm=21&amp;gp=0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4110" name="Picture 14" descr="http://miit.ccidnet.com/upload_images/2012/02/09/20120209130002575201202091027109825168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834" y="8001000"/>
            <a:ext cx="2308679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609600" y="7315200"/>
            <a:ext cx="5867400" cy="4505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30000"/>
              </a:spcBef>
            </a:pP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由于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展示空间有限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，为了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确保您的展示空间，请您尽早提交申请表并支付展示费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。如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展商在</a:t>
            </a:r>
            <a:r>
              <a:rPr lang="en-US" altLang="zh-CN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2018</a:t>
            </a:r>
            <a:r>
              <a:rPr lang="zh-CN" altLang="en-US" sz="1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年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4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月</a:t>
            </a:r>
            <a:r>
              <a:rPr lang="en-US" altLang="zh-CN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15</a:t>
            </a:r>
            <a:r>
              <a:rPr lang="zh-CN" altLang="en-US" sz="1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Symbol" pitchFamily="18" charset="2"/>
              </a:rPr>
              <a:t>日之后缴纳展费，将不能保证在会议手册等材料中列入展商信息。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83908"/>
              </p:ext>
            </p:extLst>
          </p:nvPr>
        </p:nvGraphicFramePr>
        <p:xfrm>
          <a:off x="707136" y="3276600"/>
          <a:ext cx="5715000" cy="39576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27961"/>
                <a:gridCol w="458703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展商类别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支持条件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+mn-lt"/>
                          <a:ea typeface="黑体" pitchFamily="49" charset="-122"/>
                          <a:sym typeface="Wingdings" pitchFamily="2" charset="2"/>
                        </a:rPr>
                        <a:t>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铜牌展商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人民币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1.0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万元，含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人注册费（含欢迎宴会入场券），提供会议通讯录，网站展商列表，会议手册展商列表，宣传材料装包</a:t>
                      </a:r>
                      <a:endParaRPr lang="en-US" altLang="zh-CN" sz="1050" dirty="0" smtClean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+mn-lt"/>
                          <a:ea typeface="黑体" pitchFamily="49" charset="-122"/>
                          <a:sym typeface="Wingdings" pitchFamily="2" charset="2"/>
                        </a:rPr>
                        <a:t>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银牌展商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人民币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2.0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万元，含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个标准展位，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人注册费（含欢迎宴会入场券），提供会议通讯录，网站展商列表，会议手册展商列表，宣传材料装包</a:t>
                      </a:r>
                      <a:endParaRPr lang="en-US" altLang="zh-CN" sz="1050" dirty="0" smtClean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+mn-lt"/>
                          <a:ea typeface="黑体" pitchFamily="49" charset="-122"/>
                          <a:sym typeface="Wingdings" pitchFamily="2" charset="2"/>
                        </a:rPr>
                        <a:t>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金牌展商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人民币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5.0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万元，含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2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个标准展位（优先安排展位），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3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人注册费（含欢迎宴会入场券），提供会议通讯录，网站展商列表，会议手册展商列表，宣传材料装包，会议手册企业单页展示，企业名称</a:t>
                      </a:r>
                      <a:r>
                        <a:rPr lang="zh-CN" altLang="en-US" sz="1050" b="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及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logo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在签到背景板和参会者名牌上展示，为企业在分会场中午时间安排一个报告（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小时）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922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+mn-lt"/>
                          <a:ea typeface="黑体" pitchFamily="49" charset="-122"/>
                          <a:sym typeface="Wingdings" pitchFamily="2" charset="2"/>
                        </a:rPr>
                        <a:t>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钻石展商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人民币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10.0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万元，含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3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个标准展位（优先安排展位），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5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人注册费（含欢迎宴会入场券），提供会议通讯录，网站展商列表，会议手册展商列表，宣传材料装包，会议手册企业双页展示，企业名称</a:t>
                      </a:r>
                      <a:r>
                        <a:rPr lang="zh-CN" altLang="en-US" sz="1050" b="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及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logo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在签到背景板和参会者名牌上展示，</a:t>
                      </a:r>
                      <a:r>
                        <a:rPr lang="zh-CN" altLang="en-US" sz="1050" b="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企业名称及</a:t>
                      </a:r>
                      <a:r>
                        <a:rPr lang="en-US" altLang="zh-CN" sz="1050" b="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logo</a:t>
                      </a:r>
                      <a:r>
                        <a:rPr lang="zh-CN" altLang="en-US" sz="1050" b="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在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主会场展示，为企业在分会场中午时间安排两个报告（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2X1</a:t>
                      </a:r>
                      <a:r>
                        <a:rPr lang="zh-CN" altLang="en-US" sz="105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小时），主持人在会议开幕式对企业进行鸣谢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6858000" cy="40005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GEOSHANGHAI </a:t>
            </a:r>
            <a:r>
              <a:rPr lang="en-US" altLang="zh-CN" sz="2000" b="1" dirty="0" smtClean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2018 </a:t>
            </a:r>
            <a:r>
              <a:rPr lang="zh-CN" altLang="en-US" sz="2000" b="1" dirty="0">
                <a:solidFill>
                  <a:srgbClr val="FFFFFF"/>
                </a:solidFill>
                <a:latin typeface="Arial" charset="0"/>
                <a:ea typeface="黑体" pitchFamily="49" charset="-122"/>
                <a:cs typeface="Arial" charset="0"/>
              </a:rPr>
              <a:t>国际会议招展</a:t>
            </a:r>
          </a:p>
        </p:txBody>
      </p:sp>
      <p:pic>
        <p:nvPicPr>
          <p:cNvPr id="4127" name="Picture 31" descr="WH Ming Hotel Shanghai"/>
          <p:cNvPicPr>
            <a:picLocks noChangeAspect="1" noChangeArrowheads="1"/>
          </p:cNvPicPr>
          <p:nvPr/>
        </p:nvPicPr>
        <p:blipFill>
          <a:blip r:embed="rId4" cstate="print"/>
          <a:srcRect t="10417" b="24852"/>
          <a:stretch>
            <a:fillRect/>
          </a:stretch>
        </p:blipFill>
        <p:spPr bwMode="auto">
          <a:xfrm>
            <a:off x="4191000" y="1066800"/>
            <a:ext cx="219736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381000" y="276225"/>
            <a:ext cx="6096000" cy="1169551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2000" dirty="0" err="1" smtClean="0">
                <a:solidFill>
                  <a:srgbClr val="0066FF"/>
                </a:solidFill>
                <a:latin typeface="Arial" charset="0"/>
                <a:ea typeface="黑体" pitchFamily="49" charset="-122"/>
                <a:cs typeface="Arial" charset="0"/>
              </a:rPr>
              <a:t>GeoShanghai</a:t>
            </a:r>
            <a:r>
              <a:rPr lang="en-US" altLang="zh-CN" sz="2000" dirty="0" smtClean="0">
                <a:solidFill>
                  <a:srgbClr val="0066FF"/>
                </a:solidFill>
                <a:latin typeface="Arial" charset="0"/>
                <a:ea typeface="黑体" pitchFamily="49" charset="-122"/>
                <a:cs typeface="Arial" charset="0"/>
              </a:rPr>
              <a:t> 2018 </a:t>
            </a:r>
            <a:r>
              <a:rPr lang="zh-CN" altLang="en-US" sz="2000" dirty="0">
                <a:solidFill>
                  <a:srgbClr val="0066FF"/>
                </a:solidFill>
                <a:latin typeface="Arial" charset="0"/>
                <a:ea typeface="黑体" pitchFamily="49" charset="-122"/>
                <a:cs typeface="Arial" charset="0"/>
              </a:rPr>
              <a:t>国际会议展览申请表</a:t>
            </a:r>
            <a:endParaRPr lang="zh-CN" altLang="en-US" sz="1200" dirty="0">
              <a:solidFill>
                <a:srgbClr val="0066FF"/>
              </a:solidFill>
              <a:latin typeface="Arial" charset="0"/>
              <a:ea typeface="黑体" pitchFamily="49" charset="-122"/>
              <a:cs typeface="Arial" charset="0"/>
            </a:endParaRPr>
          </a:p>
          <a:p>
            <a:pPr algn="ctr">
              <a:lnSpc>
                <a:spcPct val="125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charset="0"/>
                <a:ea typeface="黑体" pitchFamily="49" charset="-122"/>
                <a:cs typeface="Arial" charset="0"/>
              </a:rPr>
              <a:t>中国 上海 同济大学  </a:t>
            </a:r>
            <a:r>
              <a:rPr lang="en-US" altLang="zh-CN" sz="1200" dirty="0" smtClean="0">
                <a:solidFill>
                  <a:srgbClr val="000000"/>
                </a:solidFill>
                <a:latin typeface="Arial" charset="0"/>
                <a:ea typeface="黑体" pitchFamily="49" charset="-122"/>
                <a:cs typeface="Arial" charset="0"/>
              </a:rPr>
              <a:t>2018.5.27–5.30</a:t>
            </a:r>
            <a:endParaRPr lang="zh-CN" altLang="en-US" sz="1200" dirty="0">
              <a:solidFill>
                <a:srgbClr val="000000"/>
              </a:solidFill>
              <a:latin typeface="Arial" charset="0"/>
              <a:ea typeface="黑体" pitchFamily="49" charset="-122"/>
              <a:cs typeface="Arial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200" dirty="0" smtClean="0">
                <a:solidFill>
                  <a:srgbClr val="000000"/>
                </a:solidFill>
                <a:latin typeface="Arial" charset="0"/>
                <a:ea typeface="黑体" pitchFamily="49" charset="-122"/>
                <a:cs typeface="Arial" charset="0"/>
              </a:rPr>
              <a:t>www.geo-shanghai.org</a:t>
            </a:r>
            <a:endParaRPr lang="en-US" altLang="zh-CN" sz="1200" dirty="0">
              <a:solidFill>
                <a:srgbClr val="000000"/>
              </a:solidFill>
              <a:latin typeface="Arial" charset="0"/>
              <a:ea typeface="黑体" pitchFamily="49" charset="-122"/>
              <a:cs typeface="Arial" charset="0"/>
            </a:endParaRPr>
          </a:p>
          <a:p>
            <a:pPr algn="ctr">
              <a:lnSpc>
                <a:spcPct val="125000"/>
              </a:lnSpc>
            </a:pPr>
            <a:endParaRPr lang="en-US" altLang="zh-CN" sz="1200" dirty="0">
              <a:solidFill>
                <a:srgbClr val="000000"/>
              </a:solidFill>
              <a:latin typeface="Arial" charset="0"/>
              <a:ea typeface="黑体" pitchFamily="49" charset="-122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81000" y="1295400"/>
            <a:ext cx="6096000" cy="8001000"/>
          </a:xfrm>
          <a:prstGeom prst="rect">
            <a:avLst/>
          </a:prstGeom>
          <a:solidFill>
            <a:srgbClr val="EAEAEA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125000"/>
              </a:lnSpc>
            </a:pPr>
            <a:r>
              <a:rPr lang="zh-CN" altLang="en-US" sz="1400" b="1" dirty="0">
                <a:solidFill>
                  <a:schemeClr val="hlink"/>
                </a:solidFill>
                <a:ea typeface="黑体" pitchFamily="49" charset="-122"/>
              </a:rPr>
              <a:t>展商信息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单位名称：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  <a:cs typeface="Arial" charset="0"/>
              </a:rPr>
              <a:t>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  <a:cs typeface="Arial" charset="0"/>
              </a:rPr>
              <a:t>________________________________________________________________________________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  <a:cs typeface="Arial" charset="0"/>
              </a:rPr>
              <a:t>                     ________________________________________________________________________________</a:t>
            </a:r>
            <a:endParaRPr lang="en-US" altLang="zh-CN" sz="1000" dirty="0">
              <a:ea typeface="黑体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联系人姓名：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______________________________________________________________________________</a:t>
            </a:r>
            <a:endParaRPr lang="en-US" altLang="zh-CN" sz="1000" dirty="0">
              <a:ea typeface="黑体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联系地址：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________________________________________________________________________________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省份：</a:t>
            </a:r>
            <a:r>
              <a:rPr lang="zh-CN" altLang="en-US" sz="1000" dirty="0">
                <a:ea typeface="黑体" pitchFamily="49" charset="-122"/>
              </a:rPr>
              <a:t>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_____________________________   </a:t>
            </a:r>
            <a:r>
              <a:rPr lang="zh-CN" altLang="en-US" sz="1000" dirty="0">
                <a:ea typeface="黑体" pitchFamily="49" charset="-122"/>
              </a:rPr>
              <a:t>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国家： </a:t>
            </a:r>
            <a:r>
              <a:rPr lang="zh-CN" altLang="en-US" sz="1000" dirty="0">
                <a:ea typeface="黑体" pitchFamily="49" charset="-122"/>
              </a:rPr>
              <a:t>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</a:t>
            </a:r>
            <a:endParaRPr lang="zh-CN" altLang="en-US" sz="1000" dirty="0">
              <a:solidFill>
                <a:srgbClr val="000000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电话：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电子信箱：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    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传真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__________________</a:t>
            </a:r>
            <a:endParaRPr lang="zh-CN" altLang="en-US" sz="1000" u="sng" dirty="0">
              <a:solidFill>
                <a:srgbClr val="000000"/>
              </a:solidFill>
              <a:ea typeface="黑体" pitchFamily="49" charset="-122"/>
            </a:endParaRPr>
          </a:p>
          <a:p>
            <a:endParaRPr lang="en-US" altLang="zh-CN" sz="1200" dirty="0" smtClean="0">
              <a:ea typeface="黑体" pitchFamily="49" charset="-122"/>
            </a:endParaRPr>
          </a:p>
          <a:p>
            <a:endParaRPr lang="en-US" altLang="zh-CN" sz="1200" dirty="0">
              <a:ea typeface="黑体" pitchFamily="49" charset="-122"/>
            </a:endParaRPr>
          </a:p>
          <a:p>
            <a:endParaRPr lang="en-US" altLang="zh-CN" sz="1200" dirty="0">
              <a:ea typeface="黑体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400" b="1" dirty="0">
                <a:solidFill>
                  <a:schemeClr val="hlink"/>
                </a:solidFill>
                <a:ea typeface="黑体" pitchFamily="49" charset="-122"/>
              </a:rPr>
              <a:t>主办方信息</a:t>
            </a:r>
            <a:endParaRPr lang="zh-CN" altLang="en-US" sz="1000" b="1" dirty="0">
              <a:solidFill>
                <a:schemeClr val="hlink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单位名称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同济大学</a:t>
            </a:r>
            <a:endParaRPr lang="en-US" altLang="zh-CN" sz="1000" dirty="0">
              <a:solidFill>
                <a:srgbClr val="000000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联系人姓名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</a:t>
            </a:r>
            <a:r>
              <a:rPr lang="zh-CN" altLang="en-US" sz="1000" dirty="0" smtClean="0">
                <a:solidFill>
                  <a:srgbClr val="000000"/>
                </a:solidFill>
                <a:ea typeface="黑体" pitchFamily="49" charset="-122"/>
              </a:rPr>
              <a:t>陈宏信</a:t>
            </a:r>
            <a:endParaRPr lang="zh-CN" altLang="en-US" sz="1000" dirty="0">
              <a:solidFill>
                <a:srgbClr val="000000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地址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中国，上海市四平路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1239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号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省份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上海                   国家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中国 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电话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</a:t>
            </a:r>
            <a:r>
              <a:rPr lang="en-US" altLang="zh-CN" sz="1000" dirty="0" smtClean="0">
                <a:solidFill>
                  <a:srgbClr val="000000"/>
                </a:solidFill>
                <a:ea typeface="黑体" pitchFamily="49" charset="-122"/>
              </a:rPr>
              <a:t>86-18217258493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电子邮箱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:  </a:t>
            </a:r>
            <a:r>
              <a:rPr lang="en-US" altLang="zh-CN" sz="1000" dirty="0" smtClean="0">
                <a:solidFill>
                  <a:srgbClr val="000000"/>
                </a:solidFill>
                <a:ea typeface="黑体" pitchFamily="49" charset="-122"/>
              </a:rPr>
              <a:t>chenhongxin@tongji.edu.cn  </a:t>
            </a:r>
            <a:endParaRPr lang="zh-CN" altLang="en-US" sz="1000" dirty="0" smtClean="0">
              <a:solidFill>
                <a:srgbClr val="000000"/>
              </a:solidFill>
              <a:ea typeface="黑体" pitchFamily="49" charset="-122"/>
            </a:endParaRPr>
          </a:p>
          <a:p>
            <a:endParaRPr lang="en-US" altLang="zh-CN" sz="1200" dirty="0" smtClean="0">
              <a:solidFill>
                <a:srgbClr val="000000"/>
              </a:solidFill>
              <a:ea typeface="黑体" pitchFamily="49" charset="-122"/>
            </a:endParaRPr>
          </a:p>
          <a:p>
            <a:endParaRPr lang="en-US" altLang="zh-CN" sz="1200" dirty="0">
              <a:solidFill>
                <a:srgbClr val="000000"/>
              </a:solidFill>
              <a:ea typeface="黑体" pitchFamily="49" charset="-122"/>
            </a:endParaRPr>
          </a:p>
          <a:p>
            <a:endParaRPr lang="zh-CN" altLang="en-US" sz="1200" dirty="0" smtClean="0">
              <a:solidFill>
                <a:srgbClr val="000000"/>
              </a:solidFill>
              <a:ea typeface="黑体" pitchFamily="49" charset="-122"/>
            </a:endParaRPr>
          </a:p>
          <a:p>
            <a:r>
              <a:rPr lang="zh-CN" altLang="en-US" sz="1400" b="1" dirty="0" smtClean="0">
                <a:solidFill>
                  <a:schemeClr val="hlink"/>
                </a:solidFill>
                <a:ea typeface="黑体" pitchFamily="49" charset="-122"/>
              </a:rPr>
              <a:t>展位</a:t>
            </a:r>
            <a:r>
              <a:rPr lang="zh-CN" altLang="en-US" sz="1400" b="1" dirty="0">
                <a:solidFill>
                  <a:schemeClr val="hlink"/>
                </a:solidFill>
                <a:ea typeface="黑体" pitchFamily="49" charset="-122"/>
              </a:rPr>
              <a:t>选取</a:t>
            </a:r>
          </a:p>
          <a:p>
            <a:endParaRPr lang="en-US" altLang="zh-CN" sz="1200" dirty="0">
              <a:solidFill>
                <a:srgbClr val="000000"/>
              </a:solidFill>
              <a:ea typeface="黑体" pitchFamily="49" charset="-122"/>
            </a:endParaRPr>
          </a:p>
          <a:p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展商授权</a:t>
            </a:r>
            <a:r>
              <a:rPr lang="en-US" altLang="zh-CN" sz="1000" dirty="0" err="1" smtClean="0">
                <a:solidFill>
                  <a:srgbClr val="000000"/>
                </a:solidFill>
                <a:ea typeface="黑体" pitchFamily="49" charset="-122"/>
              </a:rPr>
              <a:t>GeoShanghai</a:t>
            </a:r>
            <a:r>
              <a:rPr lang="en-US" altLang="zh-CN" sz="1000" dirty="0" smtClean="0">
                <a:solidFill>
                  <a:srgbClr val="000000"/>
                </a:solidFill>
                <a:ea typeface="黑体" pitchFamily="49" charset="-122"/>
              </a:rPr>
              <a:t> 2018</a:t>
            </a:r>
            <a:r>
              <a:rPr lang="zh-CN" altLang="en-US" sz="1000" dirty="0" smtClean="0">
                <a:solidFill>
                  <a:srgbClr val="000000"/>
                </a:solidFill>
                <a:ea typeface="黑体" pitchFamily="49" charset="-122"/>
              </a:rPr>
              <a:t>为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其在上海小南国花园酒店计划展区内预留展位。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200" dirty="0">
                <a:solidFill>
                  <a:srgbClr val="FF0000"/>
                </a:solidFill>
                <a:ea typeface="黑体" pitchFamily="49" charset="-122"/>
              </a:rPr>
              <a:t>申请展示类别：</a:t>
            </a:r>
            <a:r>
              <a:rPr lang="zh-CN" altLang="en-US" sz="1200" dirty="0">
                <a:solidFill>
                  <a:srgbClr val="FF0000"/>
                </a:solidFill>
                <a:ea typeface="黑体" pitchFamily="49" charset="-122"/>
                <a:sym typeface="Wingdings" pitchFamily="2" charset="2"/>
              </a:rPr>
              <a:t> 钻石展商    金牌展商    银牌展商    铜牌展</a:t>
            </a:r>
            <a:r>
              <a:rPr lang="zh-CN" altLang="en-US" sz="1200" dirty="0" smtClean="0">
                <a:solidFill>
                  <a:srgbClr val="FF0000"/>
                </a:solidFill>
                <a:ea typeface="黑体" pitchFamily="49" charset="-122"/>
                <a:sym typeface="Wingdings" pitchFamily="2" charset="2"/>
              </a:rPr>
              <a:t>商 </a:t>
            </a:r>
            <a:endParaRPr lang="zh-CN" altLang="en-US" sz="1200" dirty="0">
              <a:solidFill>
                <a:srgbClr val="FF0000"/>
              </a:solidFill>
              <a:ea typeface="黑体" pitchFamily="49" charset="-122"/>
              <a:sym typeface="Wingdings" pitchFamily="2" charset="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000" dirty="0">
                <a:solidFill>
                  <a:srgbClr val="FF0000"/>
                </a:solidFill>
                <a:ea typeface="黑体" pitchFamily="49" charset="-122"/>
                <a:sym typeface="Wingdings" pitchFamily="2" charset="2"/>
              </a:rPr>
              <a:t>需要展位数：</a:t>
            </a:r>
            <a:r>
              <a:rPr lang="en-US" altLang="zh-CN" sz="1000" dirty="0">
                <a:solidFill>
                  <a:srgbClr val="FF0000"/>
                </a:solidFill>
                <a:ea typeface="黑体" pitchFamily="49" charset="-122"/>
                <a:sym typeface="Wingdings" pitchFamily="2" charset="2"/>
              </a:rPr>
              <a:t>________ </a:t>
            </a:r>
          </a:p>
          <a:p>
            <a:pPr algn="just">
              <a:lnSpc>
                <a:spcPct val="125000"/>
              </a:lnSpc>
            </a:pPr>
            <a:endParaRPr lang="zh-CN" altLang="en-US" sz="1000" u="sng" dirty="0">
              <a:solidFill>
                <a:srgbClr val="000000"/>
              </a:solidFill>
              <a:ea typeface="黑体" pitchFamily="49" charset="-122"/>
            </a:endParaRPr>
          </a:p>
          <a:p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注：若由于展览场所平面布置调整，会议组织方保留对展位做适当调整的权利。</a:t>
            </a:r>
          </a:p>
          <a:p>
            <a:endParaRPr lang="en-US" altLang="zh-CN" sz="1200" dirty="0" smtClean="0">
              <a:ea typeface="黑体" pitchFamily="49" charset="-122"/>
            </a:endParaRPr>
          </a:p>
          <a:p>
            <a:endParaRPr lang="en-US" altLang="zh-CN" sz="1200" dirty="0">
              <a:ea typeface="黑体" pitchFamily="49" charset="-122"/>
            </a:endParaRPr>
          </a:p>
          <a:p>
            <a:endParaRPr lang="zh-CN" altLang="en-US" sz="1200" dirty="0">
              <a:ea typeface="黑体" pitchFamily="49" charset="-122"/>
            </a:endParaRPr>
          </a:p>
          <a:p>
            <a:r>
              <a:rPr lang="zh-CN" altLang="en-US" sz="1400" b="1" dirty="0">
                <a:solidFill>
                  <a:schemeClr val="hlink"/>
                </a:solidFill>
                <a:ea typeface="黑体" pitchFamily="49" charset="-122"/>
              </a:rPr>
              <a:t>授权声明</a:t>
            </a:r>
            <a:endParaRPr lang="en-US" altLang="zh-CN" sz="1400" b="1" dirty="0">
              <a:solidFill>
                <a:schemeClr val="hlink"/>
              </a:solidFill>
              <a:ea typeface="黑体" pitchFamily="49" charset="-122"/>
            </a:endParaRPr>
          </a:p>
          <a:p>
            <a:endParaRPr lang="zh-CN" altLang="en-US" sz="1000" dirty="0">
              <a:solidFill>
                <a:schemeClr val="hlink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我方接受会议展示方案所述的条款和条件，并</a:t>
            </a:r>
            <a:r>
              <a:rPr lang="zh-CN" altLang="en-US" sz="1000" dirty="0" smtClean="0">
                <a:solidFill>
                  <a:srgbClr val="000000"/>
                </a:solidFill>
                <a:ea typeface="黑体" pitchFamily="49" charset="-122"/>
              </a:rPr>
              <a:t>同意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缴纳</a:t>
            </a:r>
            <a:r>
              <a:rPr lang="zh-CN" altLang="en-US" sz="1000" dirty="0" smtClean="0">
                <a:solidFill>
                  <a:srgbClr val="000000"/>
                </a:solidFill>
                <a:ea typeface="黑体" pitchFamily="49" charset="-122"/>
              </a:rPr>
              <a:t>展示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费 人民币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（大写：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）</a:t>
            </a:r>
          </a:p>
          <a:p>
            <a:pPr>
              <a:lnSpc>
                <a:spcPct val="150000"/>
              </a:lnSpc>
            </a:pPr>
            <a:endParaRPr lang="zh-CN" altLang="en-US" sz="1000" dirty="0">
              <a:solidFill>
                <a:srgbClr val="000000"/>
              </a:solidFill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展商：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签名（盖章） ：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____________________________    </a:t>
            </a:r>
            <a:r>
              <a:rPr lang="zh-CN" altLang="en-US" sz="1000" dirty="0">
                <a:solidFill>
                  <a:srgbClr val="000000"/>
                </a:solidFill>
                <a:ea typeface="黑体" pitchFamily="49" charset="-122"/>
              </a:rPr>
              <a:t>日期 </a:t>
            </a:r>
            <a:r>
              <a:rPr lang="en-US" altLang="zh-CN" sz="1000" dirty="0">
                <a:solidFill>
                  <a:srgbClr val="000000"/>
                </a:solidFill>
                <a:ea typeface="黑体" pitchFamily="49" charset="-122"/>
              </a:rPr>
              <a:t>___________________________</a:t>
            </a:r>
            <a:endParaRPr lang="en-US" altLang="zh-CN" sz="1000" dirty="0"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rgbClr val="000000"/>
                </a:solidFill>
                <a:ea typeface="黑体" pitchFamily="49" charset="-122"/>
              </a:rPr>
              <a:t>(</a:t>
            </a:r>
            <a:r>
              <a:rPr lang="zh-CN" altLang="en-US" sz="1000" dirty="0" smtClean="0">
                <a:solidFill>
                  <a:srgbClr val="000000"/>
                </a:solidFill>
                <a:ea typeface="黑体" pitchFamily="49" charset="-122"/>
              </a:rPr>
              <a:t>展商代表</a:t>
            </a:r>
            <a:r>
              <a:rPr lang="en-US" altLang="zh-CN" sz="1000" dirty="0" smtClean="0">
                <a:solidFill>
                  <a:srgbClr val="000000"/>
                </a:solidFill>
                <a:ea typeface="黑体" pitchFamily="49" charset="-122"/>
              </a:rPr>
              <a:t>)</a:t>
            </a:r>
            <a:endParaRPr lang="en-US" altLang="zh-CN" sz="1000" dirty="0">
              <a:solidFill>
                <a:srgbClr val="000000"/>
              </a:solidFill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ESIGNC">
  <a:themeElements>
    <a:clrScheme name="">
      <a:dk1>
        <a:srgbClr val="C0C0C0"/>
      </a:dk1>
      <a:lt1>
        <a:srgbClr val="FFFF00"/>
      </a:lt1>
      <a:dk2>
        <a:srgbClr val="FF0000"/>
      </a:dk2>
      <a:lt2>
        <a:srgbClr val="FFFF00"/>
      </a:lt2>
      <a:accent1>
        <a:srgbClr val="33CC33"/>
      </a:accent1>
      <a:accent2>
        <a:srgbClr val="0000FF"/>
      </a:accent2>
      <a:accent3>
        <a:srgbClr val="FFAAAA"/>
      </a:accent3>
      <a:accent4>
        <a:srgbClr val="DADA00"/>
      </a:accent4>
      <a:accent5>
        <a:srgbClr val="ADE2AD"/>
      </a:accent5>
      <a:accent6>
        <a:srgbClr val="0000E7"/>
      </a:accent6>
      <a:hlink>
        <a:srgbClr val="0099FF"/>
      </a:hlink>
      <a:folHlink>
        <a:srgbClr val="FF99FF"/>
      </a:folHlink>
    </a:clrScheme>
    <a:fontScheme name="CDESIGNC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CDESIG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ESIG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C 8">
        <a:dk1>
          <a:srgbClr val="000000"/>
        </a:dk1>
        <a:lt1>
          <a:srgbClr val="FF0000"/>
        </a:lt1>
        <a:dk2>
          <a:srgbClr val="000000"/>
        </a:dk2>
        <a:lt2>
          <a:srgbClr val="C0C0C0"/>
        </a:lt2>
        <a:accent1>
          <a:srgbClr val="FEE002"/>
        </a:accent1>
        <a:accent2>
          <a:srgbClr val="3333CC"/>
        </a:accent2>
        <a:accent3>
          <a:srgbClr val="FFAAAA"/>
        </a:accent3>
        <a:accent4>
          <a:srgbClr val="000000"/>
        </a:accent4>
        <a:accent5>
          <a:srgbClr val="FEEDAA"/>
        </a:accent5>
        <a:accent6>
          <a:srgbClr val="2D2DB9"/>
        </a:accent6>
        <a:hlink>
          <a:srgbClr val="0099FF"/>
        </a:hlink>
        <a:folHlink>
          <a:srgbClr val="FF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Designs\CDESIGNC.POT</Template>
  <TotalTime>1432</TotalTime>
  <Words>695</Words>
  <Application>Microsoft Office PowerPoint</Application>
  <PresentationFormat>A4 Paper (210x297 mm)</PresentationFormat>
  <Paragraphs>89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CDESIGNC</vt:lpstr>
      <vt:lpstr>PowerPoint Presentation</vt:lpstr>
      <vt:lpstr>PowerPoint Presentation</vt:lpstr>
      <vt:lpstr>PowerPoint Presentation</vt:lpstr>
    </vt:vector>
  </TitlesOfParts>
  <Company>GEOLAB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UNSAT</dc:creator>
  <cp:lastModifiedBy>微软用户</cp:lastModifiedBy>
  <cp:revision>215</cp:revision>
  <cp:lastPrinted>2018-02-07T13:25:43Z</cp:lastPrinted>
  <dcterms:created xsi:type="dcterms:W3CDTF">2006-03-06T05:24:42Z</dcterms:created>
  <dcterms:modified xsi:type="dcterms:W3CDTF">2018-03-20T09:11:20Z</dcterms:modified>
</cp:coreProperties>
</file>